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9" r:id="rId2"/>
    <p:sldId id="256" r:id="rId3"/>
    <p:sldId id="257" r:id="rId4"/>
    <p:sldId id="258" r:id="rId5"/>
    <p:sldId id="261" r:id="rId6"/>
    <p:sldId id="262" r:id="rId7"/>
    <p:sldId id="260" r:id="rId8"/>
  </p:sldIdLst>
  <p:sldSz cx="12192000" cy="6858000"/>
  <p:notesSz cx="6858000" cy="9144000"/>
  <p:embeddedFontLst>
    <p:embeddedFont>
      <p:font typeface="Helvetica" panose="020B060402020202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ickshake" id="{C60971F3-ACC7-41FF-95F6-C5082C3A39D3}">
          <p14:sldIdLst>
            <p14:sldId id="259"/>
          </p14:sldIdLst>
        </p14:section>
        <p14:section name="Face Detection" id="{1BBEE088-33AE-4DD9-9895-D2409F511AC7}">
          <p14:sldIdLst>
            <p14:sldId id="256"/>
            <p14:sldId id="257"/>
            <p14:sldId id="258"/>
            <p14:sldId id="261"/>
          </p14:sldIdLst>
        </p14:section>
        <p14:section name="Text Detection" id="{DB841AB2-6681-4C2C-BCCE-4CE51B33CD49}">
          <p14:sldIdLst>
            <p14:sldId id="262"/>
          </p14:sldIdLst>
        </p14:section>
        <p14:section name="Geocoding" id="{7662BF14-4422-4B7F-BAAC-EB498D9BE827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77171" autoAdjust="0"/>
  </p:normalViewPr>
  <p:slideViewPr>
    <p:cSldViewPr snapToGrid="0">
      <p:cViewPr varScale="1">
        <p:scale>
          <a:sx n="95" d="100"/>
          <a:sy n="95" d="100"/>
        </p:scale>
        <p:origin x="13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36E67-40BE-4E48-AA7B-2DD8CE6D08B1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39E2B-DF88-45CB-8E97-1882329FDCBD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35352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Overall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87511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Convert Metadata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798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4233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Face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639E2B-DF88-45CB-8E97-1882329FDCBD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9795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D0E2D-A74F-4478-8329-711ACF2C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E728B-DB70-4727-977E-F7CCD7FE9F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BA7CA-E0EF-4EEC-B4A1-A9E5658CE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FE1AF-928A-41C4-9764-0A2C5BEC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4DA25-F19A-460B-BBF8-C29BB707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8900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4858-E136-4D8A-A34B-8CB2B0953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686E29-F993-4A1C-98AE-A9738609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C068-F460-4D7B-861D-10C98C3F8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A5398-F2AF-4B75-9953-2AF918AB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1F515-ED61-4158-84DB-23FDACFB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345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DD08-03E9-45E2-964A-AF33D7B6E1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070A7F-3CDA-414E-8E15-203117001C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DA5AB-4DF3-4964-A924-C326AF125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E7118-1F08-48B1-8188-8CC73A782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B9D0C-3D86-4026-B0A1-6E30361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9499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D543-1E91-4058-B344-E6AF750C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C319D5-026B-439D-B1D9-26420FED9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5392-83D0-4701-8D0E-9155BED17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B85E9-A88D-4146-93E7-A567CD0A4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164B1-BDF4-44DF-ACBA-9B653DCD8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79310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DB4D9-1704-43F0-BC47-4D94DAE7A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8095D-9203-41CC-B483-A5C5B6DBE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F973DD-ADFE-4944-917A-E85D9CA0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C3B48-EB0B-4B6C-B79A-6B7EB81E8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3178E-D2DE-4036-AADA-5958F1E1B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33029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73E3D-E675-46E3-9437-8114785FF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03B32-7E67-4797-BF1A-18A094BB7B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DEFD2-8543-4AF5-AB3D-3F60398B7D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11A3BC-2162-49E3-9137-A6E7A00E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7444ED-512F-4B6B-8DF3-1A1AFB40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C8444-D111-4F2D-9E7F-F00E2A89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7524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D9B30-CEBF-4902-9CE8-D4569642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18991-9C2A-4066-82D2-4A92A6EDA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DCA42D-A402-41FB-AA8C-BC7A450B8C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6D843-26F7-42AC-A2C5-7C96B8C4A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517DF-5671-449D-842D-8801D3DE2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9B511-15A5-4454-8D2D-5662688B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E77136-A58A-49AF-AE09-7039492FB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C2D93E-E74A-4E59-B998-ED44AF58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8498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435A-4772-4043-A638-DCE7B3E7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17D237-3103-4C7D-B083-96CFE67CF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14F1E2-0573-4A4A-91E7-4E55F11C5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CD9720-60F7-41F0-8425-E9D224B5B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641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FACC50-DA92-42C2-8F84-625A4BE7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E196B-5367-4E22-8706-78C0AC18C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BAD1E-2753-4DC1-BE0B-5BD195C56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382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9556-DD65-4238-84FD-DB77EF5F1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BF43-1F23-410A-A5E7-626379411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E7486-2376-4E64-BBFB-AF728F7E41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092C6-E4E6-4F36-99C4-7579622A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AAFAE8-1D7C-4FAD-95B5-FE4FD4B75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C5C4DA-480D-42E5-90BD-56D0FD9BB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3354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EE191-3394-4352-9783-C7D8D943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1ADF18-C299-40E4-B3D6-052308022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4F8CD-5716-4E4B-9ABF-3DEC8A9D9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21400-DA60-4663-BE71-6BC98E95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DBC2E5-DBC7-434A-9621-2A9CC24A8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55116-1B0D-4F37-AED7-DAFFE4296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2818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1F3D36-97E8-4D9B-BAD5-DACE6073F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DC541-5FD5-42B8-BFBA-119DA82B5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125AD-528E-4941-8003-DB43E3A0F7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47CBD-8067-40D1-82C9-E2D6F4519A36}" type="datetimeFigureOut">
              <a:rPr lang="en-AU" smtClean="0"/>
              <a:t>23/01/2018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BE5F58-EDA0-4D19-AB91-1E2F31EB9E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AC67C4-C7C4-48A5-9BF6-F42C63492A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89793E-6C3B-4C4F-AECF-1777730BD52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0405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" Type="http://schemas.openxmlformats.org/officeDocument/2006/relationships/image" Target="../media/image6.jp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C490C4-7400-40ED-A823-106D3D184853}"/>
              </a:ext>
            </a:extLst>
          </p:cNvPr>
          <p:cNvSpPr/>
          <p:nvPr/>
        </p:nvSpPr>
        <p:spPr>
          <a:xfrm>
            <a:off x="0" y="0"/>
            <a:ext cx="12192000" cy="2814529"/>
          </a:xfrm>
          <a:prstGeom prst="rect">
            <a:avLst/>
          </a:prstGeom>
          <a:solidFill>
            <a:srgbClr val="FFF2CC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Flowchart: Magnetic Disk 1">
            <a:extLst>
              <a:ext uri="{FF2B5EF4-FFF2-40B4-BE49-F238E27FC236}">
                <a16:creationId xmlns:a16="http://schemas.microsoft.com/office/drawing/2014/main" id="{E02F0F01-E88F-43E2-9B22-A4961F1F7BAE}"/>
              </a:ext>
            </a:extLst>
          </p:cNvPr>
          <p:cNvSpPr/>
          <p:nvPr/>
        </p:nvSpPr>
        <p:spPr>
          <a:xfrm>
            <a:off x="5376672" y="3059730"/>
            <a:ext cx="1438656" cy="1682550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Relational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Database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0AABF0D-5E3E-4CDA-AF82-AE7A628E329B}"/>
              </a:ext>
            </a:extLst>
          </p:cNvPr>
          <p:cNvSpPr/>
          <p:nvPr/>
        </p:nvSpPr>
        <p:spPr>
          <a:xfrm>
            <a:off x="5396742" y="5514554"/>
            <a:ext cx="1438656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Parsers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11DA3-5EAE-49F7-932B-70C3750F3594}"/>
              </a:ext>
            </a:extLst>
          </p:cNvPr>
          <p:cNvSpPr/>
          <p:nvPr/>
        </p:nvSpPr>
        <p:spPr>
          <a:xfrm>
            <a:off x="10354620" y="3207446"/>
            <a:ext cx="1130244" cy="138711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Output Metadata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93656A-AC83-4EDA-AAA8-60A7810411AC}"/>
              </a:ext>
            </a:extLst>
          </p:cNvPr>
          <p:cNvSpPr/>
          <p:nvPr/>
        </p:nvSpPr>
        <p:spPr>
          <a:xfrm>
            <a:off x="707136" y="3207446"/>
            <a:ext cx="1130244" cy="138711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Input Metadata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A5C2939-790D-4027-979F-6FA740AEBF16}"/>
              </a:ext>
            </a:extLst>
          </p:cNvPr>
          <p:cNvSpPr/>
          <p:nvPr/>
        </p:nvSpPr>
        <p:spPr>
          <a:xfrm>
            <a:off x="2903492" y="3239832"/>
            <a:ext cx="1523344" cy="1322346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Reader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2941C49-E846-4F28-B17C-A345F018C903}"/>
              </a:ext>
            </a:extLst>
          </p:cNvPr>
          <p:cNvSpPr/>
          <p:nvPr/>
        </p:nvSpPr>
        <p:spPr>
          <a:xfrm>
            <a:off x="7888880" y="3287971"/>
            <a:ext cx="1430488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Writer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25C6C-B79A-4809-BF89-C26F7ED95C0B}"/>
              </a:ext>
            </a:extLst>
          </p:cNvPr>
          <p:cNvSpPr/>
          <p:nvPr/>
        </p:nvSpPr>
        <p:spPr>
          <a:xfrm>
            <a:off x="707136" y="361049"/>
            <a:ext cx="1130244" cy="1387118"/>
          </a:xfrm>
          <a:prstGeom prst="rect">
            <a:avLst/>
          </a:prstGeom>
          <a:solidFill>
            <a:srgbClr val="7030A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Files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7D33533-A4C3-470A-AF61-D3786A35EA57}"/>
              </a:ext>
            </a:extLst>
          </p:cNvPr>
          <p:cNvSpPr/>
          <p:nvPr/>
        </p:nvSpPr>
        <p:spPr>
          <a:xfrm>
            <a:off x="2903492" y="441574"/>
            <a:ext cx="1523344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Processors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4ED5BE6-ABAE-42FD-9044-3D66A54AABF7}"/>
              </a:ext>
            </a:extLst>
          </p:cNvPr>
          <p:cNvSpPr/>
          <p:nvPr/>
        </p:nvSpPr>
        <p:spPr>
          <a:xfrm>
            <a:off x="2074897" y="3742509"/>
            <a:ext cx="666046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81C29FD1-0E49-4FA7-B053-23FBFA076F07}"/>
              </a:ext>
            </a:extLst>
          </p:cNvPr>
          <p:cNvSpPr/>
          <p:nvPr/>
        </p:nvSpPr>
        <p:spPr>
          <a:xfrm>
            <a:off x="6993808" y="3742509"/>
            <a:ext cx="766784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BBB72B5-7BF6-43A5-A4C5-CDB6DB9F7145}"/>
              </a:ext>
            </a:extLst>
          </p:cNvPr>
          <p:cNvSpPr/>
          <p:nvPr/>
        </p:nvSpPr>
        <p:spPr>
          <a:xfrm>
            <a:off x="4632626" y="3742509"/>
            <a:ext cx="596752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F3E7FDF-95DC-4FC2-BF5A-DDACD6FE0DE3}"/>
              </a:ext>
            </a:extLst>
          </p:cNvPr>
          <p:cNvSpPr/>
          <p:nvPr/>
        </p:nvSpPr>
        <p:spPr>
          <a:xfrm>
            <a:off x="9512832" y="3742509"/>
            <a:ext cx="648324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847A0848-BCE0-4FA3-9D9E-F05F2B6F3218}"/>
              </a:ext>
            </a:extLst>
          </p:cNvPr>
          <p:cNvSpPr/>
          <p:nvPr/>
        </p:nvSpPr>
        <p:spPr>
          <a:xfrm rot="16200000">
            <a:off x="5861973" y="4935825"/>
            <a:ext cx="508194" cy="316992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0C7AA753-EC6A-4660-BA9C-7997358BF07C}"/>
              </a:ext>
            </a:extLst>
          </p:cNvPr>
          <p:cNvSpPr/>
          <p:nvPr/>
        </p:nvSpPr>
        <p:spPr>
          <a:xfrm>
            <a:off x="1976600" y="896112"/>
            <a:ext cx="820542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1C2A047-95F6-43FD-98A3-EE4B3DC76E54}"/>
              </a:ext>
            </a:extLst>
          </p:cNvPr>
          <p:cNvSpPr/>
          <p:nvPr/>
        </p:nvSpPr>
        <p:spPr>
          <a:xfrm>
            <a:off x="7888880" y="441574"/>
            <a:ext cx="1430488" cy="1226068"/>
          </a:xfrm>
          <a:prstGeom prst="roundRect">
            <a:avLst/>
          </a:prstGeom>
          <a:solidFill>
            <a:schemeClr val="accent6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Classifier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A6654D4C-C5FF-49F3-99D5-0F20C4382738}"/>
              </a:ext>
            </a:extLst>
          </p:cNvPr>
          <p:cNvSpPr/>
          <p:nvPr/>
        </p:nvSpPr>
        <p:spPr>
          <a:xfrm>
            <a:off x="4591692" y="896112"/>
            <a:ext cx="660264" cy="316992"/>
          </a:xfrm>
          <a:prstGeom prst="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59C199-9883-4385-952B-CFDC5E1EEDD6}"/>
              </a:ext>
            </a:extLst>
          </p:cNvPr>
          <p:cNvSpPr txBox="1"/>
          <p:nvPr/>
        </p:nvSpPr>
        <p:spPr>
          <a:xfrm>
            <a:off x="2561052" y="1784743"/>
            <a:ext cx="2194832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Face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Text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Image Captioning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4A924F-D0B0-4AC3-8651-CDE7433FA753}"/>
              </a:ext>
            </a:extLst>
          </p:cNvPr>
          <p:cNvSpPr txBox="1"/>
          <p:nvPr/>
        </p:nvSpPr>
        <p:spPr>
          <a:xfrm>
            <a:off x="614866" y="4694335"/>
            <a:ext cx="1314784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MARC21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DDE21E-F561-457A-9C0D-E693B0DDFB6A}"/>
              </a:ext>
            </a:extLst>
          </p:cNvPr>
          <p:cNvSpPr txBox="1"/>
          <p:nvPr/>
        </p:nvSpPr>
        <p:spPr>
          <a:xfrm>
            <a:off x="10159758" y="4694421"/>
            <a:ext cx="1519968" cy="132343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CSV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HDF5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MARCXML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7EC236E-CD33-45BA-8424-DDFD331787D4}"/>
              </a:ext>
            </a:extLst>
          </p:cNvPr>
          <p:cNvSpPr txBox="1"/>
          <p:nvPr/>
        </p:nvSpPr>
        <p:spPr>
          <a:xfrm>
            <a:off x="6981829" y="5588979"/>
            <a:ext cx="2013693" cy="10772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Geocoding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Image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Link Resolution</a:t>
            </a:r>
          </a:p>
        </p:txBody>
      </p: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8EEFE151-93F4-4D66-8638-FF7DC94BB5D8}"/>
              </a:ext>
            </a:extLst>
          </p:cNvPr>
          <p:cNvSpPr/>
          <p:nvPr/>
        </p:nvSpPr>
        <p:spPr>
          <a:xfrm rot="10800000">
            <a:off x="6964516" y="896112"/>
            <a:ext cx="855906" cy="316992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DF40D0-C362-4619-946F-889D779D34F5}"/>
              </a:ext>
            </a:extLst>
          </p:cNvPr>
          <p:cNvSpPr txBox="1"/>
          <p:nvPr/>
        </p:nvSpPr>
        <p:spPr>
          <a:xfrm>
            <a:off x="10492496" y="0"/>
            <a:ext cx="1699504" cy="83099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pPr algn="r"/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Running </a:t>
            </a:r>
            <a:b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on </a:t>
            </a:r>
            <a:r>
              <a:rPr lang="en-AU" sz="1600" b="1" dirty="0" err="1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Pawsey</a:t>
            </a: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b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Supercomputer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960C258-7672-435F-9EF1-051FA812F9FB}"/>
              </a:ext>
            </a:extLst>
          </p:cNvPr>
          <p:cNvCxnSpPr/>
          <p:nvPr/>
        </p:nvCxnSpPr>
        <p:spPr>
          <a:xfrm>
            <a:off x="0" y="2814533"/>
            <a:ext cx="12192000" cy="0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Left-Right 36">
            <a:extLst>
              <a:ext uri="{FF2B5EF4-FFF2-40B4-BE49-F238E27FC236}">
                <a16:creationId xmlns:a16="http://schemas.microsoft.com/office/drawing/2014/main" id="{6DDE4611-00B4-4333-B881-B30217FB04AE}"/>
              </a:ext>
            </a:extLst>
          </p:cNvPr>
          <p:cNvSpPr/>
          <p:nvPr/>
        </p:nvSpPr>
        <p:spPr>
          <a:xfrm rot="18361737">
            <a:off x="6741341" y="2293775"/>
            <a:ext cx="1271718" cy="316992"/>
          </a:xfrm>
          <a:prstGeom prst="leftRightArrow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600" b="1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3CE090-8C52-4C5F-A3E3-EC7A9A7118C8}"/>
              </a:ext>
            </a:extLst>
          </p:cNvPr>
          <p:cNvSpPr txBox="1"/>
          <p:nvPr/>
        </p:nvSpPr>
        <p:spPr>
          <a:xfrm>
            <a:off x="0" y="6273225"/>
            <a:ext cx="1324402" cy="58477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Running at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Curtin HIVE</a:t>
            </a:r>
          </a:p>
        </p:txBody>
      </p:sp>
      <p:sp>
        <p:nvSpPr>
          <p:cNvPr id="42" name="Flowchart: Magnetic Disk 41">
            <a:extLst>
              <a:ext uri="{FF2B5EF4-FFF2-40B4-BE49-F238E27FC236}">
                <a16:creationId xmlns:a16="http://schemas.microsoft.com/office/drawing/2014/main" id="{C54EF91E-1DB1-4E44-AE9F-B1AAA73C63FF}"/>
              </a:ext>
            </a:extLst>
          </p:cNvPr>
          <p:cNvSpPr/>
          <p:nvPr/>
        </p:nvSpPr>
        <p:spPr>
          <a:xfrm>
            <a:off x="5396742" y="264404"/>
            <a:ext cx="1438656" cy="1580408"/>
          </a:xfrm>
          <a:prstGeom prst="flowChartMagneticDisk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Object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Data Store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6DD8D4-2F79-47A7-BF99-46C39894D5B2}"/>
              </a:ext>
            </a:extLst>
          </p:cNvPr>
          <p:cNvSpPr txBox="1"/>
          <p:nvPr/>
        </p:nvSpPr>
        <p:spPr>
          <a:xfrm>
            <a:off x="8091307" y="1833201"/>
            <a:ext cx="2694969" cy="5847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Subject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b="1" dirty="0">
                <a:solidFill>
                  <a:srgbClr val="FF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Landmark Recognition</a:t>
            </a:r>
          </a:p>
        </p:txBody>
      </p:sp>
    </p:spTree>
    <p:extLst>
      <p:ext uri="{BB962C8B-B14F-4D97-AF65-F5344CB8AC3E}">
        <p14:creationId xmlns:p14="http://schemas.microsoft.com/office/powerpoint/2010/main" val="416919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F28523-9DC5-4A67-8240-959E0D933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3" y="0"/>
            <a:ext cx="5592217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C6D60C-88EE-4BE6-AFA7-F1C2BA1B59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731" y="0"/>
            <a:ext cx="682451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C15386-ECA5-432B-AF62-4BB3CA9E432B}"/>
              </a:ext>
            </a:extLst>
          </p:cNvPr>
          <p:cNvSpPr txBox="1"/>
          <p:nvPr/>
        </p:nvSpPr>
        <p:spPr>
          <a:xfrm>
            <a:off x="9217152" y="0"/>
            <a:ext cx="2974848" cy="132343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principle subjects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 (at some distance)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one principle subject because face is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at too extreme an angle</a:t>
            </a:r>
          </a:p>
        </p:txBody>
      </p:sp>
    </p:spTree>
    <p:extLst>
      <p:ext uri="{BB962C8B-B14F-4D97-AF65-F5344CB8AC3E}">
        <p14:creationId xmlns:p14="http://schemas.microsoft.com/office/powerpoint/2010/main" val="267512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8FE72F-6F61-4C8C-8284-708A05D16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516" y="-220776"/>
            <a:ext cx="12366516" cy="92990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7C4B8-5E4F-4A12-A48E-DABD5FF68019}"/>
              </a:ext>
            </a:extLst>
          </p:cNvPr>
          <p:cNvSpPr txBox="1"/>
          <p:nvPr/>
        </p:nvSpPr>
        <p:spPr>
          <a:xfrm>
            <a:off x="9460992" y="0"/>
            <a:ext cx="273100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Detects principle subjects</a:t>
            </a:r>
          </a:p>
        </p:txBody>
      </p:sp>
    </p:spTree>
    <p:extLst>
      <p:ext uri="{BB962C8B-B14F-4D97-AF65-F5344CB8AC3E}">
        <p14:creationId xmlns:p14="http://schemas.microsoft.com/office/powerpoint/2010/main" val="332606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D3769-1191-4E0B-93E9-BEFF38903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43" y="0"/>
            <a:ext cx="876728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8C34C4-322E-4010-A35B-4168E617E2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024" y="0"/>
            <a:ext cx="475505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307AD-01EF-424C-91E4-DBB04184EE7E}"/>
              </a:ext>
            </a:extLst>
          </p:cNvPr>
          <p:cNvSpPr txBox="1"/>
          <p:nvPr/>
        </p:nvSpPr>
        <p:spPr>
          <a:xfrm>
            <a:off x="902208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Detects face from old photo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Misses some faces because they are too small – will be addressed with larger images</a:t>
            </a:r>
          </a:p>
        </p:txBody>
      </p:sp>
    </p:spTree>
    <p:extLst>
      <p:ext uri="{BB962C8B-B14F-4D97-AF65-F5344CB8AC3E}">
        <p14:creationId xmlns:p14="http://schemas.microsoft.com/office/powerpoint/2010/main" val="285407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Picture 212">
            <a:extLst>
              <a:ext uri="{FF2B5EF4-FFF2-40B4-BE49-F238E27FC236}">
                <a16:creationId xmlns:a16="http://schemas.microsoft.com/office/drawing/2014/main" id="{258C40F5-7DFF-4FDD-A985-6A9D82A5C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4370832"/>
            <a:ext cx="1905000" cy="1905000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07A28B93-DC9B-4FE0-9C30-B34AE22C6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4370832"/>
            <a:ext cx="1905000" cy="190500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CCFDC316-B8F7-4FCF-BA09-175163B48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2465832"/>
            <a:ext cx="1905000" cy="1905000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8D7330D7-E52D-490F-9ADF-53FC22B5F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2465832"/>
            <a:ext cx="1905000" cy="190500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568AC1F1-4123-4B16-A4AA-7EAEF9B66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2465832"/>
            <a:ext cx="1905000" cy="190500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85875A7-2BD4-4679-8E28-3F4D045C6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2465832"/>
            <a:ext cx="1905000" cy="1905000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CA79C3B4-95EE-463B-B4BF-05C282061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2465832"/>
            <a:ext cx="1905000" cy="1905000"/>
          </a:xfrm>
          <a:prstGeom prst="rect">
            <a:avLst/>
          </a:prstGeom>
        </p:spPr>
      </p:pic>
      <p:pic>
        <p:nvPicPr>
          <p:cNvPr id="231" name="Picture 230">
            <a:extLst>
              <a:ext uri="{FF2B5EF4-FFF2-40B4-BE49-F238E27FC236}">
                <a16:creationId xmlns:a16="http://schemas.microsoft.com/office/drawing/2014/main" id="{CBDEAD92-AA34-4657-87AF-F61CECC28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2465832"/>
            <a:ext cx="1905000" cy="1905000"/>
          </a:xfrm>
          <a:prstGeom prst="rect">
            <a:avLst/>
          </a:prstGeom>
        </p:spPr>
      </p:pic>
      <p:pic>
        <p:nvPicPr>
          <p:cNvPr id="233" name="Picture 232">
            <a:extLst>
              <a:ext uri="{FF2B5EF4-FFF2-40B4-BE49-F238E27FC236}">
                <a16:creationId xmlns:a16="http://schemas.microsoft.com/office/drawing/2014/main" id="{52F1B945-A0F5-4633-A6D2-9C1FCEBEA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6376" y="560832"/>
            <a:ext cx="1905000" cy="1905000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5A75EFC3-6008-4001-8DB9-710E74D59E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560832"/>
            <a:ext cx="1905000" cy="1905000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4FD22E98-E47E-461B-BA0E-577F4A248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560832"/>
            <a:ext cx="1905000" cy="1905000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4F76A824-B596-4CA3-9F5F-6B4A35EA59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560832"/>
            <a:ext cx="1905000" cy="1905000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2339605A-D5E3-4D34-BDA9-04A552840C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560832"/>
            <a:ext cx="1905000" cy="1905000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F38D81C8-8D36-4134-AD14-E67BB8981C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" y="560832"/>
            <a:ext cx="1905000" cy="1905000"/>
          </a:xfrm>
          <a:prstGeom prst="rect">
            <a:avLst/>
          </a:prstGeom>
        </p:spPr>
      </p:pic>
      <p:pic>
        <p:nvPicPr>
          <p:cNvPr id="246" name="Picture 245" descr="An old photo of a person&#10;&#10;Description generated with high confidence">
            <a:extLst>
              <a:ext uri="{FF2B5EF4-FFF2-40B4-BE49-F238E27FC236}">
                <a16:creationId xmlns:a16="http://schemas.microsoft.com/office/drawing/2014/main" id="{0D53DB03-DF26-4F23-BD79-3C18C99D974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376" y="4370832"/>
            <a:ext cx="1905000" cy="1905000"/>
          </a:xfrm>
          <a:prstGeom prst="rect">
            <a:avLst/>
          </a:prstGeom>
        </p:spPr>
      </p:pic>
      <p:pic>
        <p:nvPicPr>
          <p:cNvPr id="248" name="Picture 247" descr="A person wearing a suit and tie looking at the camera&#10;&#10;Description generated with very high confidence">
            <a:extLst>
              <a:ext uri="{FF2B5EF4-FFF2-40B4-BE49-F238E27FC236}">
                <a16:creationId xmlns:a16="http://schemas.microsoft.com/office/drawing/2014/main" id="{DF36D0A1-D89D-4FCD-A816-D65D211F336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376" y="4370832"/>
            <a:ext cx="1905000" cy="1905000"/>
          </a:xfrm>
          <a:prstGeom prst="rect">
            <a:avLst/>
          </a:prstGeom>
        </p:spPr>
      </p:pic>
      <p:pic>
        <p:nvPicPr>
          <p:cNvPr id="250" name="Picture 249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785792FE-3132-4C60-921D-51AF62150F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76" y="4370832"/>
            <a:ext cx="1905000" cy="1905000"/>
          </a:xfrm>
          <a:prstGeom prst="rect">
            <a:avLst/>
          </a:prstGeom>
        </p:spPr>
      </p:pic>
      <p:pic>
        <p:nvPicPr>
          <p:cNvPr id="252" name="Picture 251" descr="A blurry close up of a person&#10;&#10;Description generated with very high confidence">
            <a:extLst>
              <a:ext uri="{FF2B5EF4-FFF2-40B4-BE49-F238E27FC236}">
                <a16:creationId xmlns:a16="http://schemas.microsoft.com/office/drawing/2014/main" id="{995C1B76-17EB-4911-A146-0EB934EC07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6" y="4370832"/>
            <a:ext cx="1905000" cy="1905000"/>
          </a:xfrm>
          <a:prstGeom prst="rect">
            <a:avLst/>
          </a:prstGeom>
        </p:spPr>
      </p:pic>
      <p:sp>
        <p:nvSpPr>
          <p:cNvPr id="253" name="TextBox 252">
            <a:extLst>
              <a:ext uri="{FF2B5EF4-FFF2-40B4-BE49-F238E27FC236}">
                <a16:creationId xmlns:a16="http://schemas.microsoft.com/office/drawing/2014/main" id="{D4A8812E-895B-4C1C-9ADC-6415C0F1418A}"/>
              </a:ext>
            </a:extLst>
          </p:cNvPr>
          <p:cNvSpPr txBox="1"/>
          <p:nvPr/>
        </p:nvSpPr>
        <p:spPr>
          <a:xfrm>
            <a:off x="8851392" y="0"/>
            <a:ext cx="3340608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Photo distortion is caused by normalisation – all eyes and lips are moved to the same place.</a:t>
            </a:r>
          </a:p>
        </p:txBody>
      </p:sp>
    </p:spTree>
    <p:extLst>
      <p:ext uri="{BB962C8B-B14F-4D97-AF65-F5344CB8AC3E}">
        <p14:creationId xmlns:p14="http://schemas.microsoft.com/office/powerpoint/2010/main" val="3794876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black truck parked in front of a building&#10;&#10;Description generated with very high confidence">
            <a:extLst>
              <a:ext uri="{FF2B5EF4-FFF2-40B4-BE49-F238E27FC236}">
                <a16:creationId xmlns:a16="http://schemas.microsoft.com/office/drawing/2014/main" id="{9EBC69AD-C46B-46EE-84F4-8AD6D2AB46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5" t="3219" r="3148" b="5977"/>
          <a:stretch/>
        </p:blipFill>
        <p:spPr>
          <a:xfrm>
            <a:off x="-1411370" y="0"/>
            <a:ext cx="8698373" cy="6858000"/>
          </a:xfrm>
          <a:prstGeom prst="rect">
            <a:avLst/>
          </a:prstGeom>
        </p:spPr>
      </p:pic>
      <p:pic>
        <p:nvPicPr>
          <p:cNvPr id="6" name="Picture 5" descr="A picture containing photo, indoor, monitor, wall&#10;&#10;Description generated with high confidence">
            <a:extLst>
              <a:ext uri="{FF2B5EF4-FFF2-40B4-BE49-F238E27FC236}">
                <a16:creationId xmlns:a16="http://schemas.microsoft.com/office/drawing/2014/main" id="{A396410E-5234-43B5-BFCD-EF7B64F57F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4" t="1731" r="2451" b="3468"/>
          <a:stretch/>
        </p:blipFill>
        <p:spPr>
          <a:xfrm>
            <a:off x="6924396" y="0"/>
            <a:ext cx="526760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5706EF-C40E-4B2E-9AE5-25A61E5E7FC6}"/>
              </a:ext>
            </a:extLst>
          </p:cNvPr>
          <p:cNvSpPr txBox="1"/>
          <p:nvPr/>
        </p:nvSpPr>
        <p:spPr>
          <a:xfrm>
            <a:off x="0" y="0"/>
            <a:ext cx="3169920" cy="107721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L: Has difficulty detecting </a:t>
            </a:r>
            <a:b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low contrast text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R: Detects main headings, individual names are too small</a:t>
            </a:r>
          </a:p>
        </p:txBody>
      </p:sp>
    </p:spTree>
    <p:extLst>
      <p:ext uri="{BB962C8B-B14F-4D97-AF65-F5344CB8AC3E}">
        <p14:creationId xmlns:p14="http://schemas.microsoft.com/office/powerpoint/2010/main" val="250781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A6BCC7B-78A6-4D8E-8D34-503ACFE0D286}"/>
              </a:ext>
            </a:extLst>
          </p:cNvPr>
          <p:cNvGrpSpPr/>
          <p:nvPr/>
        </p:nvGrpSpPr>
        <p:grpSpPr>
          <a:xfrm>
            <a:off x="2987040" y="3270504"/>
            <a:ext cx="5379064" cy="316992"/>
            <a:chOff x="2987040" y="3270504"/>
            <a:chExt cx="5379064" cy="31699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223CDE11-E172-4B79-B28A-AD5F475B9BCD}"/>
                </a:ext>
              </a:extLst>
            </p:cNvPr>
            <p:cNvSpPr/>
            <p:nvPr/>
          </p:nvSpPr>
          <p:spPr>
            <a:xfrm>
              <a:off x="298704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F076767-E8ED-4283-B559-98C21172D6D6}"/>
                </a:ext>
              </a:extLst>
            </p:cNvPr>
            <p:cNvSpPr/>
            <p:nvPr/>
          </p:nvSpPr>
          <p:spPr>
            <a:xfrm>
              <a:off x="7599320" y="3270504"/>
              <a:ext cx="766784" cy="316992"/>
            </a:xfrm>
            <a:prstGeom prst="rightArrow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sz="1600" b="1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EF2772B-AA58-4424-A44C-8A7FBDAC98AC}"/>
              </a:ext>
            </a:extLst>
          </p:cNvPr>
          <p:cNvSpPr/>
          <p:nvPr/>
        </p:nvSpPr>
        <p:spPr>
          <a:xfrm>
            <a:off x="284988" y="2630698"/>
            <a:ext cx="25603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311688PD: Durham House building premises of Wrightson Dance Studios, The Inn Trim hairdressers, Galore House (no. 842) and Marjorie Young Antiques (no. 836) Hay Street, Perth, December 1982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44EC6F-8719-4C31-BE5D-482C6EC16A9E}"/>
              </a:ext>
            </a:extLst>
          </p:cNvPr>
          <p:cNvSpPr/>
          <p:nvPr/>
        </p:nvSpPr>
        <p:spPr>
          <a:xfrm>
            <a:off x="284988" y="1438192"/>
            <a:ext cx="25603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Image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22F41B-5C75-4BF4-A84F-258E315C0842}"/>
              </a:ext>
            </a:extLst>
          </p:cNvPr>
          <p:cNvSpPr/>
          <p:nvPr/>
        </p:nvSpPr>
        <p:spPr>
          <a:xfrm>
            <a:off x="4359836" y="2630698"/>
            <a:ext cx="277977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‘836-842’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‘parsed’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FF6DD9-A28B-425A-9416-E090BD6E4B97}"/>
              </a:ext>
            </a:extLst>
          </p:cNvPr>
          <p:cNvSpPr/>
          <p:nvPr/>
        </p:nvSpPr>
        <p:spPr>
          <a:xfrm>
            <a:off x="4123288" y="1427565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Parsed </a:t>
            </a:r>
            <a:b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Address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85692F5-B7AC-4618-88D4-4F431ADE567F}"/>
              </a:ext>
            </a:extLst>
          </p:cNvPr>
          <p:cNvSpPr/>
          <p:nvPr/>
        </p:nvSpPr>
        <p:spPr>
          <a:xfrm>
            <a:off x="8942504" y="2630698"/>
            <a:ext cx="267614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building_name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None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street_number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'838-842’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street_name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'Hay’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street_type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'Street'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suburb: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'Perth’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post_code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'6000’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state: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'WA'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longitude: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115.85448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latitude: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-31.95236,</a:t>
            </a:r>
          </a:p>
          <a:p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confidence: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 0.05,</a:t>
            </a:r>
          </a:p>
          <a:p>
            <a:r>
              <a:rPr lang="en-AU" sz="16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location_type</a:t>
            </a:r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: </a:t>
            </a:r>
            <a:r>
              <a:rPr lang="en-AU" sz="1600" dirty="0">
                <a:latin typeface="Helvetica" panose="020B0604020202020204" pitchFamily="34" charset="0"/>
                <a:cs typeface="Helvetica" panose="020B0604020202020204" pitchFamily="34" charset="0"/>
              </a:rPr>
              <a:t>'geocoded’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FB87A4-CB95-45CC-B448-00685B94017A}"/>
              </a:ext>
            </a:extLst>
          </p:cNvPr>
          <p:cNvSpPr/>
          <p:nvPr/>
        </p:nvSpPr>
        <p:spPr>
          <a:xfrm>
            <a:off x="8654140" y="1426536"/>
            <a:ext cx="32528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28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Geocoded Address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04887B-2017-4D82-A118-18D49DA657DA}"/>
              </a:ext>
            </a:extLst>
          </p:cNvPr>
          <p:cNvSpPr txBox="1"/>
          <p:nvPr/>
        </p:nvSpPr>
        <p:spPr>
          <a:xfrm>
            <a:off x="8854227" y="0"/>
            <a:ext cx="3337773" cy="8309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AU" sz="1600" b="1" u="sng" dirty="0" err="1">
                <a:latin typeface="Helvetica" panose="020B0604020202020204" pitchFamily="34" charset="0"/>
                <a:cs typeface="Helvetica" panose="020B0604020202020204" pitchFamily="34" charset="0"/>
              </a:rPr>
              <a:t>Mappify</a:t>
            </a:r>
            <a:r>
              <a:rPr lang="en-AU" sz="1600" b="1" u="sng" dirty="0">
                <a:latin typeface="Helvetica" panose="020B0604020202020204" pitchFamily="34" charset="0"/>
                <a:cs typeface="Helvetica" panose="020B0604020202020204" pitchFamily="34" charset="0"/>
              </a:rPr>
              <a:t> API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2,500 request limit per day (free)</a:t>
            </a:r>
          </a:p>
          <a:p>
            <a:pPr algn="r"/>
            <a:r>
              <a:rPr lang="en-AU" sz="1600" b="1" dirty="0">
                <a:latin typeface="Helvetica" panose="020B0604020202020204" pitchFamily="34" charset="0"/>
                <a:cs typeface="Helvetica" panose="020B0604020202020204" pitchFamily="34" charset="0"/>
              </a:rPr>
              <a:t>Based on PSMA G-NAF dataset</a:t>
            </a:r>
          </a:p>
        </p:txBody>
      </p:sp>
    </p:spTree>
    <p:extLst>
      <p:ext uri="{BB962C8B-B14F-4D97-AF65-F5344CB8AC3E}">
        <p14:creationId xmlns:p14="http://schemas.microsoft.com/office/powerpoint/2010/main" val="3887589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262</Words>
  <Application>Microsoft Office PowerPoint</Application>
  <PresentationFormat>Widescreen</PresentationFormat>
  <Paragraphs>70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Arial</vt:lpstr>
      <vt:lpstr>Calibri Light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Shelton</dc:creator>
  <cp:lastModifiedBy>Mark Shelton</cp:lastModifiedBy>
  <cp:revision>19</cp:revision>
  <dcterms:created xsi:type="dcterms:W3CDTF">2018-01-22T06:34:32Z</dcterms:created>
  <dcterms:modified xsi:type="dcterms:W3CDTF">2018-01-23T06:15:40Z</dcterms:modified>
</cp:coreProperties>
</file>